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49"/>
  </p:notesMasterIdLst>
  <p:handoutMasterIdLst>
    <p:handoutMasterId r:id="rId50"/>
  </p:handoutMasterIdLst>
  <p:sldIdLst>
    <p:sldId id="259" r:id="rId7"/>
    <p:sldId id="261" r:id="rId8"/>
    <p:sldId id="267" r:id="rId9"/>
    <p:sldId id="260" r:id="rId10"/>
    <p:sldId id="272" r:id="rId11"/>
    <p:sldId id="285" r:id="rId12"/>
    <p:sldId id="286" r:id="rId13"/>
    <p:sldId id="271" r:id="rId14"/>
    <p:sldId id="283" r:id="rId15"/>
    <p:sldId id="284" r:id="rId16"/>
    <p:sldId id="288" r:id="rId17"/>
    <p:sldId id="280" r:id="rId18"/>
    <p:sldId id="282" r:id="rId19"/>
    <p:sldId id="281" r:id="rId20"/>
    <p:sldId id="289" r:id="rId21"/>
    <p:sldId id="279" r:id="rId22"/>
    <p:sldId id="296" r:id="rId23"/>
    <p:sldId id="275" r:id="rId24"/>
    <p:sldId id="273" r:id="rId25"/>
    <p:sldId id="274" r:id="rId26"/>
    <p:sldId id="276" r:id="rId27"/>
    <p:sldId id="292" r:id="rId28"/>
    <p:sldId id="290" r:id="rId29"/>
    <p:sldId id="297" r:id="rId30"/>
    <p:sldId id="291" r:id="rId31"/>
    <p:sldId id="295" r:id="rId32"/>
    <p:sldId id="277" r:id="rId33"/>
    <p:sldId id="278" r:id="rId34"/>
    <p:sldId id="304" r:id="rId35"/>
    <p:sldId id="303" r:id="rId36"/>
    <p:sldId id="305" r:id="rId37"/>
    <p:sldId id="294" r:id="rId38"/>
    <p:sldId id="293" r:id="rId39"/>
    <p:sldId id="299" r:id="rId40"/>
    <p:sldId id="306" r:id="rId41"/>
    <p:sldId id="300" r:id="rId42"/>
    <p:sldId id="301" r:id="rId43"/>
    <p:sldId id="302" r:id="rId44"/>
    <p:sldId id="298" r:id="rId45"/>
    <p:sldId id="264" r:id="rId46"/>
    <p:sldId id="265" r:id="rId47"/>
    <p:sldId id="26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142B"/>
    <a:srgbClr val="990A0A"/>
    <a:srgbClr val="2F66A8"/>
    <a:srgbClr val="0B4D7A"/>
    <a:srgbClr val="010B37"/>
    <a:srgbClr val="3B2B46"/>
    <a:srgbClr val="346297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663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83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r>
              <a:rPr lang="en-US" dirty="0"/>
              <a:t> un </a:t>
            </a:r>
            <a:r>
              <a:rPr lang="en-US" dirty="0" err="1"/>
              <a:t>ValidateSet</a:t>
            </a:r>
            <a:r>
              <a:rPr lang="en-US" dirty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2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52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 userDrawn="1"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rgbClr val="990A0A"/>
                </a:solidFill>
              </a:rPr>
              <a:t>Introduction aux classes </a:t>
            </a:r>
            <a:r>
              <a:rPr lang="en-GB" sz="6000" dirty="0" err="1">
                <a:solidFill>
                  <a:srgbClr val="990A0A"/>
                </a:solidFill>
              </a:rPr>
              <a:t>Powershell</a:t>
            </a:r>
            <a:endParaRPr lang="en-GB" sz="6000" dirty="0">
              <a:solidFill>
                <a:srgbClr val="990A0A"/>
              </a:solidFill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 userDrawn="1"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Stéphane van Gulick</a:t>
            </a:r>
            <a:endParaRPr lang="en-GB" b="1" i="1" dirty="0">
              <a:solidFill>
                <a:srgbClr val="990A0A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@stephanevg</a:t>
            </a: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2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ingleton_pattern" TargetMode="External"/><Relationship Id="rId13" Type="http://schemas.openxmlformats.org/officeDocument/2006/relationships/hyperlink" Target="https://en.wikipedia.org/wiki/Composite_pattern" TargetMode="External"/><Relationship Id="rId3" Type="http://schemas.openxmlformats.org/officeDocument/2006/relationships/hyperlink" Target="https://en.wikipedia.org/wiki/Creational_pattern" TargetMode="External"/><Relationship Id="rId7" Type="http://schemas.openxmlformats.org/officeDocument/2006/relationships/hyperlink" Target="https://en.wikipedia.org/wiki/Prototype_pattern" TargetMode="External"/><Relationship Id="rId12" Type="http://schemas.openxmlformats.org/officeDocument/2006/relationships/hyperlink" Target="https://en.wikipedia.org/wiki/Bridge_pattern" TargetMode="External"/><Relationship Id="rId17" Type="http://schemas.openxmlformats.org/officeDocument/2006/relationships/hyperlink" Target="https://en.wikipedia.org/wiki/Proxy_pattern" TargetMode="External"/><Relationship Id="rId2" Type="http://schemas.openxmlformats.org/officeDocument/2006/relationships/hyperlink" Target="https://en.wikipedia.org/w/index.php?title=Design_Patterns&amp;action=edit&amp;section=4" TargetMode="External"/><Relationship Id="rId16" Type="http://schemas.openxmlformats.org/officeDocument/2006/relationships/hyperlink" Target="https://en.wikipedia.org/wiki/Flyweight_patter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Factory_method_pattern" TargetMode="External"/><Relationship Id="rId11" Type="http://schemas.openxmlformats.org/officeDocument/2006/relationships/hyperlink" Target="https://en.wikipedia.org/wiki/Adapter_pattern" TargetMode="External"/><Relationship Id="rId5" Type="http://schemas.openxmlformats.org/officeDocument/2006/relationships/hyperlink" Target="https://en.wikipedia.org/wiki/Builder_pattern" TargetMode="External"/><Relationship Id="rId15" Type="http://schemas.openxmlformats.org/officeDocument/2006/relationships/hyperlink" Target="https://en.wikipedia.org/wiki/Facade_pattern" TargetMode="External"/><Relationship Id="rId10" Type="http://schemas.openxmlformats.org/officeDocument/2006/relationships/hyperlink" Target="https://en.wikipedia.org/wiki/Structural_pattern" TargetMode="External"/><Relationship Id="rId4" Type="http://schemas.openxmlformats.org/officeDocument/2006/relationships/hyperlink" Target="https://en.wikipedia.org/wiki/Abstract_factory_pattern" TargetMode="External"/><Relationship Id="rId9" Type="http://schemas.openxmlformats.org/officeDocument/2006/relationships/hyperlink" Target="https://en.wikipedia.org/w/index.php?title=Design_Patterns&amp;action=edit&amp;section=5" TargetMode="External"/><Relationship Id="rId14" Type="http://schemas.openxmlformats.org/officeDocument/2006/relationships/hyperlink" Target="https://en.wikipedia.org/wiki/Decorator_pattern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ediator_pattern" TargetMode="External"/><Relationship Id="rId13" Type="http://schemas.openxmlformats.org/officeDocument/2006/relationships/hyperlink" Target="https://en.wikipedia.org/wiki/Strategy_pattern" TargetMode="External"/><Relationship Id="rId3" Type="http://schemas.openxmlformats.org/officeDocument/2006/relationships/hyperlink" Target="https://en.wikipedia.org/wiki/Behavioral_pattern" TargetMode="External"/><Relationship Id="rId7" Type="http://schemas.openxmlformats.org/officeDocument/2006/relationships/hyperlink" Target="https://en.wikipedia.org/wiki/Iterator_pattern" TargetMode="External"/><Relationship Id="rId12" Type="http://schemas.openxmlformats.org/officeDocument/2006/relationships/hyperlink" Target="https://en.wikipedia.org/wiki/State_pattern" TargetMode="External"/><Relationship Id="rId2" Type="http://schemas.openxmlformats.org/officeDocument/2006/relationships/hyperlink" Target="https://en.wikipedia.org/w/index.php?title=Design_Patterns&amp;action=edit&amp;section=6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Interpreter_pattern" TargetMode="External"/><Relationship Id="rId11" Type="http://schemas.openxmlformats.org/officeDocument/2006/relationships/hyperlink" Target="https://en.wikipedia.org/wiki/Observer_pattern" TargetMode="External"/><Relationship Id="rId5" Type="http://schemas.openxmlformats.org/officeDocument/2006/relationships/hyperlink" Target="https://en.wikipedia.org/wiki/Command_pattern" TargetMode="External"/><Relationship Id="rId15" Type="http://schemas.openxmlformats.org/officeDocument/2006/relationships/hyperlink" Target="https://en.wikipedia.org/wiki/Visitor_pattern" TargetMode="External"/><Relationship Id="rId10" Type="http://schemas.openxmlformats.org/officeDocument/2006/relationships/hyperlink" Target="https://en.wikipedia.org/wiki/Memento_pattern" TargetMode="External"/><Relationship Id="rId4" Type="http://schemas.openxmlformats.org/officeDocument/2006/relationships/hyperlink" Target="https://en.wikipedia.org/wiki/Chain-of-responsibility_pattern" TargetMode="External"/><Relationship Id="rId9" Type="http://schemas.openxmlformats.org/officeDocument/2006/relationships/hyperlink" Target="https://en.wikipedia.org/wiki/Loose_coupling" TargetMode="External"/><Relationship Id="rId14" Type="http://schemas.openxmlformats.org/officeDocument/2006/relationships/hyperlink" Target="https://en.wikipedia.org/wiki/Template_method_pattern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7B2C1-C771-48BF-81B1-A89079C9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a déjà les </a:t>
            </a:r>
            <a:r>
              <a:rPr lang="en-US" dirty="0" err="1"/>
              <a:t>fonctions</a:t>
            </a:r>
            <a:r>
              <a:rPr lang="en-US" dirty="0"/>
              <a:t>, non? (2/3)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737FBE-70F3-3064-E937-DE8EF82A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41A970-3421-A2EE-8FD3-8925DC51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10" y="1690688"/>
            <a:ext cx="10881790" cy="22686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501805-B0AE-1652-50AE-AC82E4A5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7" y="4784980"/>
            <a:ext cx="11340935" cy="13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0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D7B5E3A-2533-C1F8-A96F-FD263A1B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 a déjà les </a:t>
            </a:r>
            <a:r>
              <a:rPr lang="en-US" dirty="0" err="1"/>
              <a:t>fonctions</a:t>
            </a:r>
            <a:r>
              <a:rPr lang="en-US" dirty="0"/>
              <a:t>, non? (3/3)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1FF713-26F9-D88B-DE59-DBACEF3E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1385871"/>
            <a:ext cx="11123221" cy="21720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A713B0-13B8-683C-28FD-A1F87593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" y="3311562"/>
            <a:ext cx="11756571" cy="14909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60D3EC2-B3EE-14DC-2EB2-3C705238D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3" y="4901516"/>
            <a:ext cx="12192000" cy="15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hoto 3/12">
            <a:extLst>
              <a:ext uri="{FF2B5EF4-FFF2-40B4-BE49-F238E27FC236}">
                <a16:creationId xmlns:a16="http://schemas.microsoft.com/office/drawing/2014/main" id="{57F50751-C33C-2EDB-8692-99FD1DC8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26" y="1408475"/>
            <a:ext cx="4673821" cy="467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378F196-1E12-C5AB-6DB3-24855391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à déjà les </a:t>
            </a:r>
            <a:r>
              <a:rPr lang="en-US" dirty="0" err="1"/>
              <a:t>fonctions</a:t>
            </a:r>
            <a:r>
              <a:rPr lang="en-US" dirty="0"/>
              <a:t>, non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B3F2ED9-5074-8FD0-071B-6422601ACE02}"/>
              </a:ext>
            </a:extLst>
          </p:cNvPr>
          <p:cNvSpPr/>
          <p:nvPr/>
        </p:nvSpPr>
        <p:spPr>
          <a:xfrm>
            <a:off x="3220154" y="2628619"/>
            <a:ext cx="5751691" cy="2065866"/>
          </a:xfrm>
          <a:prstGeom prst="roundRect">
            <a:avLst/>
          </a:prstGeom>
          <a:solidFill>
            <a:srgbClr val="CF14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/>
              <a:t>impredictibilité</a:t>
            </a:r>
            <a:endParaRPr lang="en-US" sz="66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E45680E-2FD2-3BA7-60F7-940685260208}"/>
              </a:ext>
            </a:extLst>
          </p:cNvPr>
          <p:cNvSpPr/>
          <p:nvPr/>
        </p:nvSpPr>
        <p:spPr>
          <a:xfrm>
            <a:off x="3764479" y="2628619"/>
            <a:ext cx="4770618" cy="206586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/>
              <a:t>Flexibilité</a:t>
            </a:r>
            <a:endParaRPr lang="en-US" sz="6600" dirty="0"/>
          </a:p>
        </p:txBody>
      </p:sp>
      <p:sp>
        <p:nvSpPr>
          <p:cNvPr id="12" name="AutoShape 2" descr="1Pcs 6cm-Small Copper Ruler 3mm-Thickened Brass Metal Ruler Copper Key  Pendant | eBay">
            <a:extLst>
              <a:ext uri="{FF2B5EF4-FFF2-40B4-BE49-F238E27FC236}">
                <a16:creationId xmlns:a16="http://schemas.microsoft.com/office/drawing/2014/main" id="{EAEAD865-4060-E259-28EC-AC3068E6D6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9E5E0-4EB0-1096-99F7-85FBDDF53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BE05D-9DCC-9667-4E8C-AB53F4BE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classes </a:t>
            </a:r>
            <a:r>
              <a:rPr lang="en-US" dirty="0" err="1"/>
              <a:t>apportent</a:t>
            </a:r>
            <a:endParaRPr lang="en-US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98A1920-0D43-A892-6927-10BD2198AB2A}"/>
              </a:ext>
            </a:extLst>
          </p:cNvPr>
          <p:cNvSpPr/>
          <p:nvPr/>
        </p:nvSpPr>
        <p:spPr>
          <a:xfrm>
            <a:off x="6843887" y="2689579"/>
            <a:ext cx="4509913" cy="2065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/>
              <a:t>Confiance</a:t>
            </a:r>
            <a:endParaRPr lang="en-US" sz="66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3B5C972-F7CF-4160-A1F3-3400D5D7B3E5}"/>
              </a:ext>
            </a:extLst>
          </p:cNvPr>
          <p:cNvSpPr/>
          <p:nvPr/>
        </p:nvSpPr>
        <p:spPr>
          <a:xfrm>
            <a:off x="838200" y="2689579"/>
            <a:ext cx="5119512" cy="2065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/>
              <a:t>Predictibilité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568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95553-5EC7-8F03-E4AE-68402387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845"/>
            <a:ext cx="4460007" cy="768367"/>
          </a:xfrm>
        </p:spPr>
        <p:txBody>
          <a:bodyPr>
            <a:normAutofit fontScale="90000"/>
          </a:bodyPr>
          <a:lstStyle/>
          <a:p>
            <a:r>
              <a:rPr lang="en-US" dirty="0"/>
              <a:t>Comment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0898BB-CF75-18CD-9949-73696C85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B49822-9A03-25BB-CA78-6AF44AD2E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79" y="1521933"/>
            <a:ext cx="4958721" cy="495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ègle Pliante Transparente Incassable - Outil De Mesure Parfait Pour Lécole, La Maison Et Le Bureau ! 0">
            <a:extLst>
              <a:ext uri="{FF2B5EF4-FFF2-40B4-BE49-F238E27FC236}">
                <a16:creationId xmlns:a16="http://schemas.microsoft.com/office/drawing/2014/main" id="{FD05AA73-5348-D463-5DED-CBA9033E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7" y="2013660"/>
            <a:ext cx="3975265" cy="397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02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0D19696-655D-50C3-CE4F-EF37DE33E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 classes, </a:t>
            </a:r>
            <a:r>
              <a:rPr lang="en-US" dirty="0" err="1"/>
              <a:t>c’est</a:t>
            </a:r>
            <a:r>
              <a:rPr lang="en-US" dirty="0"/>
              <a:t> quoi ?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1E87DC5-A5C2-888C-77E6-ABC5FFEF58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Vocabulaire</a:t>
            </a:r>
            <a:r>
              <a:rPr lang="en-US" dirty="0"/>
              <a:t> et concepts de base</a:t>
            </a:r>
          </a:p>
        </p:txBody>
      </p:sp>
    </p:spTree>
    <p:extLst>
      <p:ext uri="{BB962C8B-B14F-4D97-AF65-F5344CB8AC3E}">
        <p14:creationId xmlns:p14="http://schemas.microsoft.com/office/powerpoint/2010/main" val="189701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1836C-6979-FF73-7C80-F8FE017B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942689" cy="1181453"/>
          </a:xfrm>
        </p:spPr>
        <p:txBody>
          <a:bodyPr>
            <a:normAutofit fontScale="90000"/>
          </a:bodyPr>
          <a:lstStyle/>
          <a:p>
            <a:r>
              <a:rPr lang="en-US" dirty="0"/>
              <a:t>Une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un ‘</a:t>
            </a:r>
            <a:r>
              <a:rPr lang="en-US" u="sng" dirty="0">
                <a:highlight>
                  <a:srgbClr val="FFFF00"/>
                </a:highlight>
              </a:rPr>
              <a:t>plan</a:t>
            </a:r>
            <a:r>
              <a:rPr lang="en-US" dirty="0"/>
              <a:t>’ pour un </a:t>
            </a:r>
            <a:r>
              <a:rPr lang="en-US" dirty="0" err="1"/>
              <a:t>objet</a:t>
            </a:r>
            <a:endParaRPr lang="en-US" dirty="0"/>
          </a:p>
        </p:txBody>
      </p:sp>
      <p:pic>
        <p:nvPicPr>
          <p:cNvPr id="1026" name="Picture 2" descr="Blueprint, House Plan, Architecture">
            <a:extLst>
              <a:ext uri="{FF2B5EF4-FFF2-40B4-BE49-F238E27FC236}">
                <a16:creationId xmlns:a16="http://schemas.microsoft.com/office/drawing/2014/main" id="{5C264122-2511-9AAA-DF93-E4EC6B4F3C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34" y="2093348"/>
            <a:ext cx="4696176" cy="30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id="{6FC48885-CDD6-0704-6145-1FFD4BC5A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8931" y="2546460"/>
            <a:ext cx="3216171" cy="2094632"/>
          </a:xfrm>
          <a:prstGeom prst="rect">
            <a:avLst/>
          </a:prstGeom>
        </p:spPr>
      </p:pic>
      <p:pic>
        <p:nvPicPr>
          <p:cNvPr id="3074" name="Picture 2" descr="Acheter une maison en lotissement | Crédit Agricole e-immobilier">
            <a:extLst>
              <a:ext uri="{FF2B5EF4-FFF2-40B4-BE49-F238E27FC236}">
                <a16:creationId xmlns:a16="http://schemas.microsoft.com/office/drawing/2014/main" id="{72ADEFD0-765A-95FA-F2A9-5E3719151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39"/>
          <a:stretch/>
        </p:blipFill>
        <p:spPr bwMode="auto">
          <a:xfrm>
            <a:off x="8015103" y="2406116"/>
            <a:ext cx="2470810" cy="26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cheter une maison en lotissement | Crédit Agricole e-immobilier">
            <a:extLst>
              <a:ext uri="{FF2B5EF4-FFF2-40B4-BE49-F238E27FC236}">
                <a16:creationId xmlns:a16="http://schemas.microsoft.com/office/drawing/2014/main" id="{5F0F5264-3817-3767-F376-22A2D27D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102" y="2406116"/>
            <a:ext cx="4046445" cy="26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3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54BC37-FCA5-FB53-0BAD-3E6D4512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quoi ?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860622B-DD5A-FE3F-08AF-C9CBF5C32516}"/>
              </a:ext>
            </a:extLst>
          </p:cNvPr>
          <p:cNvSpPr/>
          <p:nvPr/>
        </p:nvSpPr>
        <p:spPr>
          <a:xfrm>
            <a:off x="2897580" y="1690687"/>
            <a:ext cx="5094514" cy="38432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Object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02F6A5C-112C-6379-2DD3-3B99C8234B0E}"/>
              </a:ext>
            </a:extLst>
          </p:cNvPr>
          <p:cNvSpPr/>
          <p:nvPr/>
        </p:nvSpPr>
        <p:spPr>
          <a:xfrm>
            <a:off x="3277591" y="3293855"/>
            <a:ext cx="3740727" cy="7837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Donnees</a:t>
            </a:r>
            <a:endParaRPr lang="en-US" sz="40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1C9AB66-7B17-1CEF-C9D9-80C1EEC33A94}"/>
              </a:ext>
            </a:extLst>
          </p:cNvPr>
          <p:cNvSpPr/>
          <p:nvPr/>
        </p:nvSpPr>
        <p:spPr>
          <a:xfrm>
            <a:off x="3277591" y="4253560"/>
            <a:ext cx="3740727" cy="7837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Fonctionalité</a:t>
            </a:r>
            <a:endParaRPr lang="en-US" sz="36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7EF6A40-03E9-24C3-8615-B4D60251D69B}"/>
              </a:ext>
            </a:extLst>
          </p:cNvPr>
          <p:cNvSpPr/>
          <p:nvPr/>
        </p:nvSpPr>
        <p:spPr>
          <a:xfrm>
            <a:off x="3277590" y="2392429"/>
            <a:ext cx="3740727" cy="783771"/>
          </a:xfrm>
          <a:prstGeom prst="roundRect">
            <a:avLst/>
          </a:prstGeom>
          <a:ln>
            <a:prstDash val="sysDot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Instanciation</a:t>
            </a:r>
            <a:endParaRPr lang="en-US" sz="4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071450-FBFD-93EA-2FD7-A47F2CA9B8D2}"/>
              </a:ext>
            </a:extLst>
          </p:cNvPr>
          <p:cNvSpPr txBox="1"/>
          <p:nvPr/>
        </p:nvSpPr>
        <p:spPr>
          <a:xfrm>
            <a:off x="465666" y="1845940"/>
            <a:ext cx="243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$variable =</a:t>
            </a:r>
          </a:p>
        </p:txBody>
      </p:sp>
    </p:spTree>
    <p:extLst>
      <p:ext uri="{BB962C8B-B14F-4D97-AF65-F5344CB8AC3E}">
        <p14:creationId xmlns:p14="http://schemas.microsoft.com/office/powerpoint/2010/main" val="10522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4047F-6590-446E-20CC-7245F260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Constructeurs</a:t>
            </a:r>
            <a:endParaRPr lang="en-US" dirty="0"/>
          </a:p>
        </p:txBody>
      </p:sp>
      <p:pic>
        <p:nvPicPr>
          <p:cNvPr id="5122" name="Picture 2" descr="Quelles sont les étapes de construction d'une maison neuve ? - Kazimo">
            <a:extLst>
              <a:ext uri="{FF2B5EF4-FFF2-40B4-BE49-F238E27FC236}">
                <a16:creationId xmlns:a16="http://schemas.microsoft.com/office/drawing/2014/main" id="{310087AE-3041-E6B2-528C-A0A5A5E8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0" y="2319764"/>
            <a:ext cx="5783849" cy="325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A8DA816-4CA1-E619-B64B-28C8DA1C9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55" y="655319"/>
            <a:ext cx="7902225" cy="5547361"/>
          </a:xfrm>
        </p:spPr>
      </p:pic>
    </p:spTree>
    <p:extLst>
      <p:ext uri="{BB962C8B-B14F-4D97-AF65-F5344CB8AC3E}">
        <p14:creationId xmlns:p14="http://schemas.microsoft.com/office/powerpoint/2010/main" val="42771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909E7-156D-9BEE-8D01-EB26BCDC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Propriétés</a:t>
            </a:r>
            <a:endParaRPr lang="en-US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97793849-6BA3-EDA4-8E1F-8D304D2DC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281"/>
            <a:ext cx="10515600" cy="1818719"/>
          </a:xfrm>
        </p:spPr>
        <p:txBody>
          <a:bodyPr/>
          <a:lstStyle/>
          <a:p>
            <a:r>
              <a:rPr lang="en-US" dirty="0"/>
              <a:t>Description / </a:t>
            </a:r>
            <a:r>
              <a:rPr lang="en-US" dirty="0" err="1"/>
              <a:t>Contextualisation</a:t>
            </a:r>
            <a:endParaRPr lang="en-US" dirty="0"/>
          </a:p>
        </p:txBody>
      </p:sp>
      <p:pic>
        <p:nvPicPr>
          <p:cNvPr id="12" name="Picture 2" descr="Acheter une maison en lotissement | Crédit Agricole e-immobilier">
            <a:extLst>
              <a:ext uri="{FF2B5EF4-FFF2-40B4-BE49-F238E27FC236}">
                <a16:creationId xmlns:a16="http://schemas.microsoft.com/office/drawing/2014/main" id="{24489CD9-3398-E1B7-2F1A-C9E5203F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90" y="2521711"/>
            <a:ext cx="5710192" cy="379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E2A740B2-6922-E0D3-52EE-5EAB352B9701}"/>
              </a:ext>
            </a:extLst>
          </p:cNvPr>
          <p:cNvSpPr/>
          <p:nvPr/>
        </p:nvSpPr>
        <p:spPr>
          <a:xfrm>
            <a:off x="3099458" y="3120241"/>
            <a:ext cx="3292294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Hauteur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452023ED-5088-72FC-5930-04452956D6EB}"/>
              </a:ext>
            </a:extLst>
          </p:cNvPr>
          <p:cNvSpPr/>
          <p:nvPr/>
        </p:nvSpPr>
        <p:spPr>
          <a:xfrm>
            <a:off x="3584367" y="4056639"/>
            <a:ext cx="3292294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Couleur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BBB8A2DD-5E77-B864-B047-2655C79160C1}"/>
              </a:ext>
            </a:extLst>
          </p:cNvPr>
          <p:cNvSpPr/>
          <p:nvPr/>
        </p:nvSpPr>
        <p:spPr>
          <a:xfrm>
            <a:off x="4449853" y="5585586"/>
            <a:ext cx="3292294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JardinArboré</a:t>
            </a:r>
            <a:endParaRPr lang="en-US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EB0D21B0-1BAA-B0BA-35A9-39B6FF286BBC}"/>
              </a:ext>
            </a:extLst>
          </p:cNvPr>
          <p:cNvSpPr/>
          <p:nvPr/>
        </p:nvSpPr>
        <p:spPr>
          <a:xfrm>
            <a:off x="3724892" y="4938960"/>
            <a:ext cx="3292294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NombreHabitants</a:t>
            </a:r>
            <a:endParaRPr lang="en-US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C39142-38D6-E2A9-CDF7-B917C638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94454"/>
            <a:ext cx="2219635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8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C97473-11C5-0335-3C7C-D1300083E417}"/>
              </a:ext>
            </a:extLst>
          </p:cNvPr>
          <p:cNvSpPr/>
          <p:nvPr/>
        </p:nvSpPr>
        <p:spPr>
          <a:xfrm>
            <a:off x="3826683" y="3953587"/>
            <a:ext cx="2133034" cy="56242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ChaufferPiscine</a:t>
            </a:r>
            <a:r>
              <a:rPr lang="en-US" dirty="0"/>
              <a:t>()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CA4331-5B8E-899B-A88A-52F85079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Méthodes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947C9E-697B-3542-0B60-88B5E7A70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8813" cy="739445"/>
          </a:xfrm>
        </p:spPr>
        <p:txBody>
          <a:bodyPr/>
          <a:lstStyle/>
          <a:p>
            <a:r>
              <a:rPr lang="en-US" dirty="0" err="1"/>
              <a:t>Effectue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action</a:t>
            </a:r>
          </a:p>
        </p:txBody>
      </p:sp>
      <p:pic>
        <p:nvPicPr>
          <p:cNvPr id="5" name="Picture 2" descr="Acheter une maison en lotissement | Crédit Agricole e-immobilier">
            <a:extLst>
              <a:ext uri="{FF2B5EF4-FFF2-40B4-BE49-F238E27FC236}">
                <a16:creationId xmlns:a16="http://schemas.microsoft.com/office/drawing/2014/main" id="{010210F8-3A43-F644-51BE-C85142CD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608" y="2212952"/>
            <a:ext cx="5710192" cy="379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6C9E7BE-F432-0BE8-B972-A895DCC9CE14}"/>
              </a:ext>
            </a:extLst>
          </p:cNvPr>
          <p:cNvSpPr/>
          <p:nvPr/>
        </p:nvSpPr>
        <p:spPr>
          <a:xfrm>
            <a:off x="4323184" y="2939951"/>
            <a:ext cx="2133035" cy="56242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OuvrirFenetre</a:t>
            </a:r>
            <a:r>
              <a:rPr lang="en-US" dirty="0"/>
              <a:t>()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7B56166-0DBB-DB07-CAF2-4EF363709327}"/>
              </a:ext>
            </a:extLst>
          </p:cNvPr>
          <p:cNvSpPr/>
          <p:nvPr/>
        </p:nvSpPr>
        <p:spPr>
          <a:xfrm>
            <a:off x="3743556" y="4686469"/>
            <a:ext cx="2133034" cy="56242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SonnerLaSonette</a:t>
            </a:r>
            <a:r>
              <a:rPr lang="en-US" dirty="0"/>
              <a:t>()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7C5F33B-2744-F906-EDA0-736A019C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41" y="3292069"/>
            <a:ext cx="6948910" cy="17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9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13CF059-50F2-96F5-424D-E2B3C3B35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73794" y="2763478"/>
            <a:ext cx="1314633" cy="3381847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D7F21B-3770-4420-05B5-832474D1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939"/>
            <a:ext cx="9733280" cy="715863"/>
          </a:xfrm>
        </p:spPr>
        <p:txBody>
          <a:bodyPr>
            <a:normAutofit fontScale="90000"/>
          </a:bodyPr>
          <a:lstStyle/>
          <a:p>
            <a:r>
              <a:rPr lang="en-US" dirty="0"/>
              <a:t>Enums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D50DA84-F4AA-683D-4F65-36CD7CDC9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73" y="1400714"/>
            <a:ext cx="2362530" cy="11050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83D201C-16D8-B869-DBAA-DC035D19F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310" y="1115423"/>
            <a:ext cx="7592485" cy="16480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0121A4B-1B82-7881-E1D9-8AD7A7676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624342"/>
            <a:ext cx="4248743" cy="147658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A52664F-011A-CFC9-7AA7-7770A6D84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72397"/>
            <a:ext cx="4344006" cy="190526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0010134-0F22-1230-6D14-D63666593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6767" y="3198390"/>
            <a:ext cx="9307224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21E55D-3E23-607F-7940-B26A136E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maintenant</a:t>
            </a:r>
            <a:r>
              <a:rPr lang="en-US" dirty="0"/>
              <a:t>, on combine tout!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E3C76E-E792-BA37-B8DF-9B0607A45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an anyone do a fusion 2 times in Dragon Ball Z? - Quora">
            <a:extLst>
              <a:ext uri="{FF2B5EF4-FFF2-40B4-BE49-F238E27FC236}">
                <a16:creationId xmlns:a16="http://schemas.microsoft.com/office/drawing/2014/main" id="{7E505C8A-0010-41AE-F2D2-0CA19FE0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87" y="2038747"/>
            <a:ext cx="6970226" cy="392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1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C650D7D3-4182-43C1-B3A9-5B3B68F7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30" y="643819"/>
            <a:ext cx="6684636" cy="58490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7AAB74-24F1-DB9C-4FE3-3040174E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 pratique – </a:t>
            </a:r>
            <a:r>
              <a:rPr lang="en-US" dirty="0" err="1"/>
              <a:t>Nôtre</a:t>
            </a:r>
            <a:r>
              <a:rPr lang="en-US" dirty="0"/>
              <a:t> première </a:t>
            </a:r>
            <a:r>
              <a:rPr lang="en-US" dirty="0" err="1"/>
              <a:t>classe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FDDB6A-6D96-9613-7743-FE8CA7E7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12" y="3150218"/>
            <a:ext cx="4305901" cy="125747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A91E905-FCD7-1922-E833-1E96F8F7F621}"/>
              </a:ext>
            </a:extLst>
          </p:cNvPr>
          <p:cNvSpPr/>
          <p:nvPr/>
        </p:nvSpPr>
        <p:spPr>
          <a:xfrm>
            <a:off x="1162040" y="1986844"/>
            <a:ext cx="2427111" cy="69991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D6D4454-E044-D427-24B3-D0E771289A5E}"/>
              </a:ext>
            </a:extLst>
          </p:cNvPr>
          <p:cNvSpPr/>
          <p:nvPr/>
        </p:nvSpPr>
        <p:spPr>
          <a:xfrm>
            <a:off x="1162039" y="2912709"/>
            <a:ext cx="5832527" cy="86624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39F6916-BB61-8678-34B8-8401FF4E9296}"/>
              </a:ext>
            </a:extLst>
          </p:cNvPr>
          <p:cNvSpPr/>
          <p:nvPr/>
        </p:nvSpPr>
        <p:spPr>
          <a:xfrm>
            <a:off x="1179265" y="3908777"/>
            <a:ext cx="5832527" cy="17695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30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2B495-CF33-92A9-BB04-1FAD5CA9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Attends, </a:t>
            </a:r>
            <a:r>
              <a:rPr lang="en-US" dirty="0" err="1"/>
              <a:t>c’est</a:t>
            </a:r>
            <a:r>
              <a:rPr lang="en-US" dirty="0"/>
              <a:t> quoi ‘$this’ 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11FE1FC-6BFE-11CA-E33A-D1C1FAAD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9" y="4365152"/>
            <a:ext cx="6735115" cy="6192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A80732-7993-43C8-3BB4-2B98D89B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31" y="5532408"/>
            <a:ext cx="7259063" cy="5906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FAFBE5-3789-6992-EC8A-6E022C1DF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02" y="3406765"/>
            <a:ext cx="5125165" cy="4096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2872640-3318-E52F-C080-834F6D18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467" y="3406732"/>
            <a:ext cx="5715798" cy="40963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9687859-8370-B108-230B-F200F1775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463" y="1571947"/>
            <a:ext cx="4870754" cy="15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4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BC0B105-6844-626B-6CEA-8ED6746561C8}"/>
              </a:ext>
            </a:extLst>
          </p:cNvPr>
          <p:cNvSpPr txBox="1">
            <a:spLocks/>
          </p:cNvSpPr>
          <p:nvPr/>
        </p:nvSpPr>
        <p:spPr>
          <a:xfrm>
            <a:off x="838200" y="175420"/>
            <a:ext cx="9733280" cy="879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990A0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Les overloads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A7C8E9-A800-51B9-57D2-B332AABF1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4541"/>
            <a:ext cx="5798973" cy="5391797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F3A8141-798E-F880-E8C1-65338C92F55C}"/>
              </a:ext>
            </a:extLst>
          </p:cNvPr>
          <p:cNvSpPr/>
          <p:nvPr/>
        </p:nvSpPr>
        <p:spPr>
          <a:xfrm>
            <a:off x="1568440" y="2995876"/>
            <a:ext cx="4967828" cy="160999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0C83EF0-2CBE-EB51-E9AD-BAAB5FFB1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39" y="1155405"/>
            <a:ext cx="7716327" cy="12670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F3B877-2D52-C2F6-8D89-4D4FE8525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138" y="4813382"/>
            <a:ext cx="574437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5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2B6B-D752-545E-7458-3E690FF8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Heritage : Concept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F1DDF0-0868-85F5-5E23-A9F3A1C1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87" y="1871445"/>
            <a:ext cx="7073225" cy="36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7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n Suisse, signaler un bien immobilier à vendre peut rapporter gros ! |  L'immobilier par SeLoger">
            <a:extLst>
              <a:ext uri="{FF2B5EF4-FFF2-40B4-BE49-F238E27FC236}">
                <a16:creationId xmlns:a16="http://schemas.microsoft.com/office/drawing/2014/main" id="{0294B4B3-B794-6922-C2CC-4310141A3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4"/>
          <a:stretch/>
        </p:blipFill>
        <p:spPr bwMode="auto">
          <a:xfrm>
            <a:off x="402978" y="1859484"/>
            <a:ext cx="3089152" cy="234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4A5CA5-01DA-DB27-86DD-3DE5CF9D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718" y="2391436"/>
            <a:ext cx="2571217" cy="192066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0605F9-161A-1607-C392-384984089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029"/>
            <a:ext cx="9733280" cy="6554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Héritage</a:t>
            </a:r>
            <a:r>
              <a:rPr lang="en-US" dirty="0"/>
              <a:t> - Bases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5763F21-1CF9-9D4E-5387-33129A0C16F9}"/>
              </a:ext>
            </a:extLst>
          </p:cNvPr>
          <p:cNvSpPr/>
          <p:nvPr/>
        </p:nvSpPr>
        <p:spPr>
          <a:xfrm>
            <a:off x="5023262" y="1112585"/>
            <a:ext cx="2351315" cy="9114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Maison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5597C91-E9B9-3C66-6616-47B3FD89F2CA}"/>
              </a:ext>
            </a:extLst>
          </p:cNvPr>
          <p:cNvSpPr/>
          <p:nvPr/>
        </p:nvSpPr>
        <p:spPr>
          <a:xfrm>
            <a:off x="6096000" y="3333997"/>
            <a:ext cx="4658207" cy="5244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Maison </a:t>
            </a:r>
            <a:r>
              <a:rPr lang="en-US" sz="4400" dirty="0" err="1">
                <a:solidFill>
                  <a:srgbClr val="FFFFFF"/>
                </a:solidFill>
              </a:rPr>
              <a:t>Alsacienne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A7F6D2E-A00B-542A-5A0A-B2E3ABD1CB69}"/>
              </a:ext>
            </a:extLst>
          </p:cNvPr>
          <p:cNvSpPr/>
          <p:nvPr/>
        </p:nvSpPr>
        <p:spPr>
          <a:xfrm>
            <a:off x="1947554" y="3379254"/>
            <a:ext cx="3871356" cy="5298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Maison Suisse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BA16A3-2CD7-0C2E-9618-DC02836A862D}"/>
              </a:ext>
            </a:extLst>
          </p:cNvPr>
          <p:cNvCxnSpPr/>
          <p:nvPr/>
        </p:nvCxnSpPr>
        <p:spPr>
          <a:xfrm flipV="1">
            <a:off x="4025735" y="2268187"/>
            <a:ext cx="997527" cy="9025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6D7ED6D-7EEE-CE04-FBAE-71A845E6CA58}"/>
              </a:ext>
            </a:extLst>
          </p:cNvPr>
          <p:cNvCxnSpPr>
            <a:cxnSpLocks/>
          </p:cNvCxnSpPr>
          <p:nvPr/>
        </p:nvCxnSpPr>
        <p:spPr>
          <a:xfrm flipH="1" flipV="1">
            <a:off x="7061862" y="2180132"/>
            <a:ext cx="1190501" cy="81939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C9167A72-69D5-C3AA-FDF4-B79A5342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866" y="1200640"/>
            <a:ext cx="2295845" cy="8668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9741394-F7D0-BD10-A7E3-212E17B51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95" y="4509654"/>
            <a:ext cx="5911305" cy="182799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2FCA2F0-9DB5-20F5-E1AD-5B1B9A61A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188" y="4401544"/>
            <a:ext cx="4658207" cy="1794273"/>
          </a:xfrm>
          <a:prstGeom prst="rect">
            <a:avLst/>
          </a:prstGeom>
        </p:spPr>
      </p:pic>
      <p:pic>
        <p:nvPicPr>
          <p:cNvPr id="18" name="Picture 2" descr="Acheter une maison en lotissement | Crédit Agricole e-immobilier">
            <a:extLst>
              <a:ext uri="{FF2B5EF4-FFF2-40B4-BE49-F238E27FC236}">
                <a16:creationId xmlns:a16="http://schemas.microsoft.com/office/drawing/2014/main" id="{02F51AC6-0943-60A3-A241-5C95E724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112" y="870713"/>
            <a:ext cx="1801606" cy="119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3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4E6B56-0373-C581-C5E7-022A877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939"/>
            <a:ext cx="9733280" cy="72878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Héritage</a:t>
            </a:r>
            <a:r>
              <a:rPr lang="en-US" dirty="0"/>
              <a:t> - Override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572504A-4F04-D9A3-232D-E15AA8F92794}"/>
              </a:ext>
            </a:extLst>
          </p:cNvPr>
          <p:cNvSpPr/>
          <p:nvPr/>
        </p:nvSpPr>
        <p:spPr>
          <a:xfrm>
            <a:off x="4920342" y="1265440"/>
            <a:ext cx="2351315" cy="647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Maison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D9812AA-C805-9BF2-C490-2F9091EA3AAC}"/>
              </a:ext>
            </a:extLst>
          </p:cNvPr>
          <p:cNvSpPr/>
          <p:nvPr/>
        </p:nvSpPr>
        <p:spPr>
          <a:xfrm>
            <a:off x="6249389" y="2959124"/>
            <a:ext cx="5104411" cy="6309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Maison </a:t>
            </a:r>
            <a:r>
              <a:rPr lang="en-US" sz="4400" dirty="0" err="1">
                <a:solidFill>
                  <a:srgbClr val="FFFFFF"/>
                </a:solidFill>
              </a:rPr>
              <a:t>Alsacienne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96A7283-7ED5-C64B-50DF-6A1611B85224}"/>
              </a:ext>
            </a:extLst>
          </p:cNvPr>
          <p:cNvSpPr/>
          <p:nvPr/>
        </p:nvSpPr>
        <p:spPr>
          <a:xfrm>
            <a:off x="1686295" y="3073922"/>
            <a:ext cx="3543795" cy="5162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Maison Suisse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15043A3-FAA5-7406-6729-ACD4427C93E1}"/>
              </a:ext>
            </a:extLst>
          </p:cNvPr>
          <p:cNvCxnSpPr>
            <a:cxnSpLocks/>
          </p:cNvCxnSpPr>
          <p:nvPr/>
        </p:nvCxnSpPr>
        <p:spPr>
          <a:xfrm flipV="1">
            <a:off x="4227616" y="2529444"/>
            <a:ext cx="695695" cy="3216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B1700AD-EFC5-6EBD-FDC9-93F522D653A6}"/>
              </a:ext>
            </a:extLst>
          </p:cNvPr>
          <p:cNvCxnSpPr>
            <a:cxnSpLocks/>
          </p:cNvCxnSpPr>
          <p:nvPr/>
        </p:nvCxnSpPr>
        <p:spPr>
          <a:xfrm flipH="1" flipV="1">
            <a:off x="6961911" y="2441389"/>
            <a:ext cx="673923" cy="4096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85530EC2-80AD-13F8-AF52-9BAC40DA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87733"/>
            <a:ext cx="3543795" cy="67636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BCAE1EB-D061-2965-ED03-F4600301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6" y="4146264"/>
            <a:ext cx="4505954" cy="8383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978811E-5702-EE53-3C69-D5868AE6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031" y="2026240"/>
            <a:ext cx="3277057" cy="895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DCC7C82-A6D5-03B6-2B61-87F24B080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59" y="1545307"/>
            <a:ext cx="3248478" cy="9240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3DB9F53-16C3-4538-EE16-EE8F0C793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61" y="5867254"/>
            <a:ext cx="5477639" cy="64779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94CF18-D313-07A1-530F-0F5981F87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371" y="4145378"/>
            <a:ext cx="3962953" cy="77163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4824CEF-840C-4CAC-3AB6-1E32B2689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007" y="5152779"/>
            <a:ext cx="364858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DAAE64-0A11-F523-14FD-20F560E7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dans les modules :/</a:t>
            </a:r>
          </a:p>
        </p:txBody>
      </p:sp>
      <p:pic>
        <p:nvPicPr>
          <p:cNvPr id="2050" name="Picture 2" descr="using module statement">
            <a:extLst>
              <a:ext uri="{FF2B5EF4-FFF2-40B4-BE49-F238E27FC236}">
                <a16:creationId xmlns:a16="http://schemas.microsoft.com/office/drawing/2014/main" id="{3C950911-7F90-4D2E-0319-D2CB945B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95" y="2177708"/>
            <a:ext cx="6858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35A320-B2EE-EE45-ACAD-5997C5CA9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84" y="3780213"/>
            <a:ext cx="602064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7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Stéphane van Gulick</a:t>
            </a:r>
          </a:p>
        </p:txBody>
      </p:sp>
      <p:pic>
        <p:nvPicPr>
          <p:cNvPr id="2" name="Image 1" descr="Une image contenant Visage humain, homme, Front, capture d’écran&#10;&#10;Description générée automatiquement">
            <a:extLst>
              <a:ext uri="{FF2B5EF4-FFF2-40B4-BE49-F238E27FC236}">
                <a16:creationId xmlns:a16="http://schemas.microsoft.com/office/drawing/2014/main" id="{7046C410-AAE5-B3C8-7D1F-5B08FD43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71" y="518218"/>
            <a:ext cx="2267181" cy="242197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C5273-B370-350C-507A-B5EE8B1CE6CD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Former 8 year Microsoft MVP (PowerShell)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Trainer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990A0A"/>
                </a:solidFill>
              </a:rPr>
              <a:t>Automatisation</a:t>
            </a:r>
            <a:endParaRPr lang="en-US" dirty="0">
              <a:solidFill>
                <a:srgbClr val="990A0A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990A0A"/>
                </a:solidFill>
              </a:rPr>
              <a:t>Powershell</a:t>
            </a:r>
            <a:endParaRPr lang="en-US" dirty="0">
              <a:solidFill>
                <a:srgbClr val="990A0A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Pester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990A0A"/>
                </a:solidFill>
              </a:rPr>
              <a:t>Devops</a:t>
            </a:r>
            <a:r>
              <a:rPr lang="en-US" dirty="0">
                <a:solidFill>
                  <a:srgbClr val="990A0A"/>
                </a:solidFill>
              </a:rPr>
              <a:t> (CI/CD)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990A0A"/>
                </a:solidFill>
              </a:rPr>
              <a:t>Devops</a:t>
            </a:r>
            <a:r>
              <a:rPr lang="en-US" dirty="0">
                <a:solidFill>
                  <a:srgbClr val="990A0A"/>
                </a:solidFill>
              </a:rPr>
              <a:t> Engineer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6E34E-89D4-903E-8DB3-56D5B40C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 solution: Hybrid pattern (1/2)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46D2E6-A1E0-C03D-412C-34EE7D6F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123" y="3128434"/>
            <a:ext cx="6967433" cy="2719265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AE0A6AA-1250-B630-86A1-7E955EE06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27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1DB2E-E1B4-65C0-A5D4-07D860B1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solution: </a:t>
            </a:r>
            <a:r>
              <a:rPr lang="en-US" dirty="0" err="1"/>
              <a:t>Hybride</a:t>
            </a:r>
            <a:r>
              <a:rPr lang="en-US" dirty="0"/>
              <a:t> pattern (2/2)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C22B1E-5085-BF01-0551-10E0DBA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11FA45-B197-768D-55A4-3F2B9DE9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137" y="1444978"/>
            <a:ext cx="4199087" cy="527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13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E843A-FAA2-3D09-ACFA-6BE8E5B26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697E8-789A-6BDA-6EE8-7C87D5F4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classes </a:t>
            </a:r>
            <a:r>
              <a:rPr lang="en-US" dirty="0" err="1"/>
              <a:t>apportent</a:t>
            </a:r>
            <a:endParaRPr lang="en-US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633874A-A86C-6286-25A4-B050CB061C9E}"/>
              </a:ext>
            </a:extLst>
          </p:cNvPr>
          <p:cNvSpPr/>
          <p:nvPr/>
        </p:nvSpPr>
        <p:spPr>
          <a:xfrm>
            <a:off x="6843887" y="2689579"/>
            <a:ext cx="4509913" cy="2065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/>
              <a:t>Confiance</a:t>
            </a:r>
            <a:endParaRPr lang="en-US" sz="66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92655FA-0D65-F9B2-9A99-669826660BC6}"/>
              </a:ext>
            </a:extLst>
          </p:cNvPr>
          <p:cNvSpPr/>
          <p:nvPr/>
        </p:nvSpPr>
        <p:spPr>
          <a:xfrm>
            <a:off x="838200" y="2689579"/>
            <a:ext cx="5119512" cy="2065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/>
              <a:t>Predictibilité</a:t>
            </a:r>
            <a:endParaRPr lang="en-US" sz="6600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00E802-AFA6-4E9A-66DD-DD5591D51FC1}"/>
              </a:ext>
            </a:extLst>
          </p:cNvPr>
          <p:cNvSpPr/>
          <p:nvPr/>
        </p:nvSpPr>
        <p:spPr>
          <a:xfrm rot="20639642">
            <a:off x="3232541" y="4224988"/>
            <a:ext cx="4759552" cy="16435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/>
              <a:t>outils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44787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C8869-5385-A54A-82B1-A3D2251F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</a:t>
            </a:r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est-ce</a:t>
            </a:r>
            <a:r>
              <a:rPr lang="en-US" dirty="0"/>
              <a:t> important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0B849-65B9-5901-7085-904FB707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4626" cy="4351338"/>
          </a:xfrm>
        </p:spPr>
        <p:txBody>
          <a:bodyPr/>
          <a:lstStyle/>
          <a:p>
            <a:r>
              <a:rPr lang="en-US" dirty="0" err="1"/>
              <a:t>Outils</a:t>
            </a:r>
            <a:endParaRPr lang="en-US" dirty="0"/>
          </a:p>
          <a:p>
            <a:pPr lvl="1"/>
            <a:r>
              <a:rPr lang="en-US" dirty="0"/>
              <a:t>UML</a:t>
            </a:r>
          </a:p>
          <a:p>
            <a:pPr lvl="1"/>
            <a:r>
              <a:rPr lang="en-US" dirty="0" err="1"/>
              <a:t>PsClassUtils</a:t>
            </a:r>
            <a:r>
              <a:rPr lang="en-US" dirty="0"/>
              <a:t> (Write-</a:t>
            </a:r>
            <a:r>
              <a:rPr lang="en-US" dirty="0" err="1"/>
              <a:t>CUClassDiagram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Creation de tests Pester </a:t>
            </a:r>
            <a:r>
              <a:rPr lang="en-US" dirty="0" err="1"/>
              <a:t>automatique</a:t>
            </a:r>
            <a:r>
              <a:rPr lang="en-US" dirty="0"/>
              <a:t> (Write-</a:t>
            </a:r>
            <a:r>
              <a:rPr lang="en-US" dirty="0" err="1"/>
              <a:t>CUPesterTests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19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D9277-EB08-894C-1C4B-52CE6FEE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7976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Communication </a:t>
            </a:r>
            <a:r>
              <a:rPr lang="en-US" dirty="0" err="1"/>
              <a:t>visuelle</a:t>
            </a:r>
            <a:r>
              <a:rPr lang="en-US" dirty="0"/>
              <a:t> : </a:t>
            </a:r>
            <a:r>
              <a:rPr lang="en-US" dirty="0" err="1"/>
              <a:t>uml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A41F614-846D-9BE1-A35A-A11C639D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8" y="1960387"/>
            <a:ext cx="12039032" cy="16981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9AE285B-6940-F903-4696-C2E26E9F2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21" y="1162756"/>
            <a:ext cx="4854046" cy="49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CD3CC8-3E7E-234A-A2FE-EC0B28A2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</a:t>
            </a:r>
            <a:r>
              <a:rPr lang="en-US" dirty="0" err="1"/>
              <a:t>automatique</a:t>
            </a:r>
            <a:r>
              <a:rPr lang="en-US" dirty="0"/>
              <a:t> de tests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981323-0C52-D53E-F213-F783605D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36" y="2589372"/>
            <a:ext cx="6002774" cy="4426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08AE37D-D33E-11C0-B0FA-A6453CD6E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78" y="1485150"/>
            <a:ext cx="6344535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2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E3504-7326-5547-70DD-F1345F68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808919"/>
          </a:xfrm>
        </p:spPr>
        <p:txBody>
          <a:bodyPr>
            <a:normAutofit fontScale="90000"/>
          </a:bodyPr>
          <a:lstStyle/>
          <a:p>
            <a:r>
              <a:rPr lang="en-US" dirty="0"/>
              <a:t>Le partage de savoir</a:t>
            </a:r>
          </a:p>
        </p:txBody>
      </p:sp>
      <p:pic>
        <p:nvPicPr>
          <p:cNvPr id="1026" name="Picture 2" descr="Gangs Of Four Design Patterns Book">
            <a:extLst>
              <a:ext uri="{FF2B5EF4-FFF2-40B4-BE49-F238E27FC236}">
                <a16:creationId xmlns:a16="http://schemas.microsoft.com/office/drawing/2014/main" id="{CBBB2B9F-906E-8986-5915-6BF6679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11" y="1816982"/>
            <a:ext cx="3327085" cy="420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EB2921-E881-E375-AA86-EB29DD7E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30" y="2012245"/>
            <a:ext cx="6555788" cy="314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3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34738-20A1-9D0F-66E5-E546A391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GOF Patterns (1/2)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4B20E40-286D-BC61-94BA-D0C040515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Creational</a:t>
            </a:r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Edit section: Creational"/>
              </a:rPr>
              <a:t>edit</a:t>
            </a:r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Main article: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reational pattern"/>
              </a:rPr>
              <a:t>Creational pattern</a:t>
            </a:r>
            <a:endParaRPr lang="en-US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reational pattern"/>
              </a:rPr>
              <a:t>Creational patterns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are ones that create objects, rather than having to instantiate objects directly. This gives the program more flexibility in deciding which objects need to be created for a given case.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Abstract factory pattern"/>
              </a:rPr>
              <a:t>Abstract factory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groups object factories that have a common theme.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Builder pattern"/>
              </a:rPr>
              <a:t>Builder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constructs complex objects by separating construction and representation.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Factory method pattern"/>
              </a:rPr>
              <a:t>Factory method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creates objects without specifying the exact class to create.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Prototype pattern"/>
              </a:rPr>
              <a:t>Prototype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creates objects by cloning an existing object.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Singleton pattern"/>
              </a:rPr>
              <a:t>Singleton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restricts object creation for a class to only one instance.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Edit section: Structural"/>
              </a:rPr>
              <a:t>edit</a:t>
            </a:r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Structural pattern"/>
              </a:rPr>
              <a:t>Structural patterns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concern class and object composition. They use inheritance to compose interfaces and define ways to compose objects to obtain new functionality.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Adapter pattern"/>
              </a:rPr>
              <a:t>Adapter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allows classes with incompatible interfaces to work together by wrapping its own interface around that of an already existing class.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Bridge pattern"/>
              </a:rPr>
              <a:t>Bridge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decouples an abstraction from its implementation so that the two can vary independently.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Composite pattern"/>
              </a:rPr>
              <a:t>Composite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composes zero-or-more similar objects so that they can be manipulated as one object.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Decorator pattern"/>
              </a:rPr>
              <a:t>Decorator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dynamically adds/overrides behavior in an existing method of an object.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5" tooltip="Facade pattern"/>
              </a:rPr>
              <a:t>Facade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provides a simplified interface to a large body of code.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6" tooltip="Flyweight pattern"/>
              </a:rPr>
              <a:t>Flyweight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reduces the cost of creating and manipulating a large number of similar objects.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7" tooltip="Proxy pattern"/>
              </a:rPr>
              <a:t>Proxy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provides a placeholder for another object to control access, reduce cost, and reduce complexity.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15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4A916-4225-540D-15FE-3E918F14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GOF Patterns (2/2)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D13B54-8083-A594-F6AC-E4B6A7EF5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Edit section: Behavioral"/>
              </a:rPr>
              <a:t>edit</a:t>
            </a:r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Most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Behavioral pattern"/>
              </a:rPr>
              <a:t>behavioral design patterns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are specifically concerned with communication between objects.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hain-of-responsibility pattern"/>
              </a:rPr>
              <a:t>Chain of responsibility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delegates commands to a chain of processing objects.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Command pattern"/>
              </a:rPr>
              <a:t>Command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creates objects that encapsulate actions and parameters.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Interpreter pattern"/>
              </a:rPr>
              <a:t>Interpreter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implements a specialized language.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terator pattern"/>
              </a:rPr>
              <a:t>Iterator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accesses the elements of an object sequentially without exposing its underlying representation.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Mediator pattern"/>
              </a:rPr>
              <a:t>Mediator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allows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Loose coupling"/>
              </a:rPr>
              <a:t>loose coupling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between classes by being the only class that has detailed knowledge of their methods.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Memento pattern"/>
              </a:rPr>
              <a:t>Memento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provides the ability to restore an object to its previous state (undo).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Observer pattern"/>
              </a:rPr>
              <a:t>Observer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publish/subscribe pattern, which allows a number of observer objects to see an event.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State pattern"/>
              </a:rPr>
              <a:t>State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allows an object to alter its behavior when its internal state changes.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3" tooltip="Strategy pattern"/>
              </a:rPr>
              <a:t>Strategy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allows one of a family of algorithms to be selected on-the-fly at runtime.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4" tooltip="Template method pattern"/>
              </a:rPr>
              <a:t>Template method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defines the skeleton of an algorithm as an abstract class, allowing its subclasses to provide concrete behavior.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5" tooltip="Visitor pattern"/>
              </a:rPr>
              <a:t>Visitor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separates an algorithm from an object structure by moving the hierarchy of methods into one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07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47A79-68C0-0CD9-146F-C61562E4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72B82D-4BDB-6231-3A02-5E85F2F9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B3BFD9-6ACB-2D20-7C98-A895295F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72" y="2175902"/>
            <a:ext cx="11243455" cy="33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Vision d’ensemble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Historique des objets au sein de </a:t>
            </a:r>
            <a:r>
              <a:rPr lang="fr-FR" dirty="0" err="1"/>
              <a:t>Powershell</a:t>
            </a:r>
            <a:r>
              <a:rPr lang="fr-FR" dirty="0"/>
              <a:t> et leur limites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Introduction à la programmation orienté objet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Vocabulaire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93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F4522-081A-3A00-A3FB-B6532A2D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orienté</a:t>
            </a:r>
            <a:r>
              <a:rPr lang="en-US" dirty="0"/>
              <a:t> </a:t>
            </a:r>
            <a:r>
              <a:rPr lang="en-US" dirty="0" err="1"/>
              <a:t>objet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C2DE4-EE23-27AA-6B92-A6699099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est-ce</a:t>
            </a:r>
            <a:r>
              <a:rPr lang="en-US" dirty="0"/>
              <a:t> important ?</a:t>
            </a:r>
          </a:p>
          <a:p>
            <a:pPr lvl="1"/>
            <a:r>
              <a:rPr lang="en-US" dirty="0"/>
              <a:t>Ce </a:t>
            </a:r>
            <a:r>
              <a:rPr lang="en-US" dirty="0" err="1"/>
              <a:t>n’est</a:t>
            </a:r>
            <a:r>
              <a:rPr lang="en-US" dirty="0"/>
              <a:t> pas que un concept technique: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philosophie</a:t>
            </a:r>
            <a:endParaRPr lang="en-US" dirty="0"/>
          </a:p>
          <a:p>
            <a:r>
              <a:rPr lang="en-US" dirty="0"/>
              <a:t>Elements </a:t>
            </a:r>
            <a:r>
              <a:rPr lang="en-US" dirty="0" err="1"/>
              <a:t>conceptionels</a:t>
            </a:r>
            <a:endParaRPr lang="en-US" dirty="0"/>
          </a:p>
          <a:p>
            <a:pPr lvl="1"/>
            <a:r>
              <a:rPr lang="en-US" dirty="0"/>
              <a:t>Les 4 </a:t>
            </a:r>
            <a:r>
              <a:rPr lang="en-US" dirty="0" err="1"/>
              <a:t>piliers</a:t>
            </a:r>
            <a:r>
              <a:rPr lang="en-US" dirty="0"/>
              <a:t> de </a:t>
            </a:r>
            <a:r>
              <a:rPr lang="en-US" dirty="0" err="1"/>
              <a:t>l’OOP</a:t>
            </a:r>
            <a:endParaRPr lang="en-US" dirty="0"/>
          </a:p>
          <a:p>
            <a:r>
              <a:rPr lang="en-US" dirty="0"/>
              <a:t>Les </a:t>
            </a:r>
            <a:r>
              <a:rPr lang="en-US" dirty="0" err="1"/>
              <a:t>règles</a:t>
            </a:r>
            <a:endParaRPr lang="en-US" dirty="0"/>
          </a:p>
          <a:p>
            <a:pPr lvl="1"/>
            <a:r>
              <a:rPr lang="en-US" dirty="0"/>
              <a:t>SOLID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6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A3950-BB51-1B77-DC4D-307E9451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Qu’est-ce</a:t>
            </a:r>
            <a:r>
              <a:rPr lang="en-US" dirty="0"/>
              <a:t> un </a:t>
            </a:r>
            <a:r>
              <a:rPr lang="en-US" dirty="0" err="1"/>
              <a:t>objet</a:t>
            </a:r>
            <a:r>
              <a:rPr lang="en-US" dirty="0"/>
              <a:t> dans </a:t>
            </a:r>
            <a:r>
              <a:rPr lang="en-US" dirty="0" err="1"/>
              <a:t>Powershell</a:t>
            </a:r>
            <a:r>
              <a:rPr lang="en-US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BECE9B-22DF-F4D7-13C6-EF62FAD24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F5FFF01-2B32-B037-AFA9-48917CF91556}"/>
              </a:ext>
            </a:extLst>
          </p:cNvPr>
          <p:cNvSpPr/>
          <p:nvPr/>
        </p:nvSpPr>
        <p:spPr>
          <a:xfrm>
            <a:off x="1983180" y="2145125"/>
            <a:ext cx="7766462" cy="342009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TOUT!</a:t>
            </a:r>
          </a:p>
        </p:txBody>
      </p:sp>
    </p:spTree>
    <p:extLst>
      <p:ext uri="{BB962C8B-B14F-4D97-AF65-F5344CB8AC3E}">
        <p14:creationId xmlns:p14="http://schemas.microsoft.com/office/powerpoint/2010/main" val="2535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B8F14-BD61-C735-2B1A-7B30AB63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utilisez</a:t>
            </a:r>
            <a:r>
              <a:rPr lang="en-US" dirty="0"/>
              <a:t> des “instances” de classes </a:t>
            </a:r>
            <a:r>
              <a:rPr lang="en-US" dirty="0" err="1"/>
              <a:t>depuis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02620-6769-7D04-7B72-28345483C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273F76-B6BE-10C1-6F58-22965089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82" y="2042919"/>
            <a:ext cx="6554115" cy="2772162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474BA13-1AA9-3F60-2EB9-653F7A43F8F8}"/>
              </a:ext>
            </a:extLst>
          </p:cNvPr>
          <p:cNvSpPr/>
          <p:nvPr/>
        </p:nvSpPr>
        <p:spPr>
          <a:xfrm>
            <a:off x="2493818" y="2968831"/>
            <a:ext cx="3325091" cy="460169"/>
          </a:xfrm>
          <a:prstGeom prst="roundRect">
            <a:avLst/>
          </a:prstGeom>
          <a:noFill/>
          <a:ln w="38100">
            <a:solidFill>
              <a:srgbClr val="CF14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7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676388-EEAF-56B0-DD7C-14DE9CDD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 </a:t>
            </a:r>
            <a:r>
              <a:rPr lang="en-US" dirty="0" err="1"/>
              <a:t>objets</a:t>
            </a:r>
            <a:r>
              <a:rPr lang="en-US" dirty="0"/>
              <a:t> </a:t>
            </a:r>
            <a:r>
              <a:rPr lang="en-US" dirty="0" err="1"/>
              <a:t>Jadis</a:t>
            </a:r>
            <a:r>
              <a:rPr lang="en-US" dirty="0"/>
              <a:t>: (Creation </a:t>
            </a:r>
            <a:r>
              <a:rPr lang="en-US" dirty="0" err="1"/>
              <a:t>d’objet</a:t>
            </a:r>
            <a:r>
              <a:rPr lang="en-US" dirty="0"/>
              <a:t> </a:t>
            </a:r>
            <a:r>
              <a:rPr lang="en-US" dirty="0" err="1"/>
              <a:t>avant</a:t>
            </a:r>
            <a:r>
              <a:rPr lang="en-US" dirty="0"/>
              <a:t> 5.0)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D1055B-4200-73C1-6EBF-C85106001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3" y="1998077"/>
            <a:ext cx="10536120" cy="24958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1B40724-9D43-D9CF-13C4-7796460B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314" y="3246026"/>
            <a:ext cx="6335009" cy="1819529"/>
          </a:xfrm>
          <a:prstGeom prst="rect">
            <a:avLst/>
          </a:prstGeo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DE43BE4-1314-54BF-25EA-FD6A90730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68830" y="4925542"/>
            <a:ext cx="4467849" cy="981212"/>
          </a:xfrm>
        </p:spPr>
      </p:pic>
    </p:spTree>
    <p:extLst>
      <p:ext uri="{BB962C8B-B14F-4D97-AF65-F5344CB8AC3E}">
        <p14:creationId xmlns:p14="http://schemas.microsoft.com/office/powerpoint/2010/main" val="12050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9CD85-A0C8-8AC4-F884-4A5828B7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a déjà les </a:t>
            </a:r>
            <a:r>
              <a:rPr lang="en-US" dirty="0" err="1"/>
              <a:t>fonctions</a:t>
            </a:r>
            <a:r>
              <a:rPr lang="en-US" dirty="0"/>
              <a:t>, non? (1/3)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485DDA2-E67E-3373-08AC-73B2D9175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042" y="5168997"/>
            <a:ext cx="5802794" cy="132387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53F9CD6-C96A-31C5-CE37-4F4CEB7F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2" y="1517495"/>
            <a:ext cx="11744696" cy="24837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C41D4F-B787-4CF9-C63E-CCC2F831E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718" y="4117246"/>
            <a:ext cx="8303041" cy="6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purl.org/dc/elements/1.1/"/>
    <ds:schemaRef ds:uri="http://www.w3.org/XML/1998/namespace"/>
    <ds:schemaRef ds:uri="bd297347-8c74-4a03-a42f-06ff7841fbbf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5b653a37-a943-418c-a7e6-aa09ee196dc6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10870</TotalTime>
  <Words>755</Words>
  <Application>Microsoft Office PowerPoint</Application>
  <PresentationFormat>Grand écran</PresentationFormat>
  <Paragraphs>126</Paragraphs>
  <Slides>42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42</vt:i4>
      </vt:variant>
    </vt:vector>
  </HeadingPairs>
  <TitlesOfParts>
    <vt:vector size="48" baseType="lpstr">
      <vt:lpstr>Arial</vt:lpstr>
      <vt:lpstr>Calibri</vt:lpstr>
      <vt:lpstr>Wingdings</vt:lpstr>
      <vt:lpstr>Intro Title</vt:lpstr>
      <vt:lpstr>Content</vt:lpstr>
      <vt:lpstr>Sponsor</vt:lpstr>
      <vt:lpstr>Présentation PowerPoint</vt:lpstr>
      <vt:lpstr>Présentation PowerPoint</vt:lpstr>
      <vt:lpstr>Présentation PowerPoint</vt:lpstr>
      <vt:lpstr>Vision d’ensemble</vt:lpstr>
      <vt:lpstr>La programmation orienté objet</vt:lpstr>
      <vt:lpstr>Qu’est-ce un objet dans Powershell ?</vt:lpstr>
      <vt:lpstr>Vous utilisez des “instances” de classes depuis toujours!</vt:lpstr>
      <vt:lpstr>Les objets Jadis: (Creation d’objet avant 5.0)</vt:lpstr>
      <vt:lpstr>On a déjà les fonctions, non? (1/3)</vt:lpstr>
      <vt:lpstr>On a déjà les fonctions, non? (2/3)</vt:lpstr>
      <vt:lpstr>On a déjà les fonctions, non? (3/3)</vt:lpstr>
      <vt:lpstr>On à déjà les fonctions, non ?</vt:lpstr>
      <vt:lpstr>Les classes apportent</vt:lpstr>
      <vt:lpstr>Comment ?</vt:lpstr>
      <vt:lpstr>Les classes, c’est quoi ?</vt:lpstr>
      <vt:lpstr>Une classe est un ‘plan’ pour un objet</vt:lpstr>
      <vt:lpstr>Une classe c’est quoi ?</vt:lpstr>
      <vt:lpstr>Constructeurs</vt:lpstr>
      <vt:lpstr>Propriétés</vt:lpstr>
      <vt:lpstr>Méthodes</vt:lpstr>
      <vt:lpstr>Enums</vt:lpstr>
      <vt:lpstr>Et maintenant, on combine tout!</vt:lpstr>
      <vt:lpstr>La pratique – Nôtre première classe</vt:lpstr>
      <vt:lpstr>Attends, c’est quoi ‘$this’ ?</vt:lpstr>
      <vt:lpstr>Présentation PowerPoint</vt:lpstr>
      <vt:lpstr>Heritage : Concept</vt:lpstr>
      <vt:lpstr>Héritage - Bases</vt:lpstr>
      <vt:lpstr>Héritage - Override</vt:lpstr>
      <vt:lpstr>Classes dans les modules :/</vt:lpstr>
      <vt:lpstr>La solution: Hybrid pattern (1/2)</vt:lpstr>
      <vt:lpstr>La solution: Hybride pattern (2/2)</vt:lpstr>
      <vt:lpstr>Les classes apportent</vt:lpstr>
      <vt:lpstr>Ok, pourquoi est-ce important ?</vt:lpstr>
      <vt:lpstr>Communication visuelle : uml</vt:lpstr>
      <vt:lpstr>Generation automatique de tests</vt:lpstr>
      <vt:lpstr>Le partage de savoir</vt:lpstr>
      <vt:lpstr>GOF Patterns (1/2)</vt:lpstr>
      <vt:lpstr>GOF Patterns (2/2)</vt:lpstr>
      <vt:lpstr>Présentation PowerPoint</vt:lpstr>
      <vt:lpstr>Demos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Stephane van gulick</cp:lastModifiedBy>
  <cp:revision>2</cp:revision>
  <dcterms:created xsi:type="dcterms:W3CDTF">2022-05-02T14:38:43Z</dcterms:created>
  <dcterms:modified xsi:type="dcterms:W3CDTF">2024-03-01T07:32:48Z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